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3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1" r:id="rId14"/>
    <p:sldId id="274" r:id="rId15"/>
    <p:sldId id="275" r:id="rId16"/>
    <p:sldId id="276" r:id="rId17"/>
    <p:sldId id="277" r:id="rId18"/>
  </p:sldIdLst>
  <p:sldSz cx="16257588" cy="9144000"/>
  <p:notesSz cx="6858000" cy="9144000"/>
  <p:defaultTextStyle>
    <a:defPPr>
      <a:defRPr lang="en-US"/>
    </a:defPPr>
    <a:lvl1pPr marL="0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2810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25620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38430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51241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64051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76861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689671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02481" algn="l" defTabSz="8128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45">
          <p15:clr>
            <a:srgbClr val="A4A3A4"/>
          </p15:clr>
        </p15:guide>
        <p15:guide id="2" orient="horz" pos="5247">
          <p15:clr>
            <a:srgbClr val="A4A3A4"/>
          </p15:clr>
        </p15:guide>
        <p15:guide id="3" orient="horz" pos="5170">
          <p15:clr>
            <a:srgbClr val="A4A3A4"/>
          </p15:clr>
        </p15:guide>
        <p15:guide id="4" orient="horz" pos="302">
          <p15:clr>
            <a:srgbClr val="A4A3A4"/>
          </p15:clr>
        </p15:guide>
        <p15:guide id="5" orient="horz" pos="806">
          <p15:clr>
            <a:srgbClr val="A4A3A4"/>
          </p15:clr>
        </p15:guide>
        <p15:guide id="6" orient="horz" pos="1211">
          <p15:clr>
            <a:srgbClr val="A4A3A4"/>
          </p15:clr>
        </p15:guide>
        <p15:guide id="7" orient="horz" pos="2588">
          <p15:clr>
            <a:srgbClr val="A4A3A4"/>
          </p15:clr>
        </p15:guide>
        <p15:guide id="8" pos="565">
          <p15:clr>
            <a:srgbClr val="A4A3A4"/>
          </p15:clr>
        </p15:guide>
        <p15:guide id="9" pos="9923">
          <p15:clr>
            <a:srgbClr val="A4A3A4"/>
          </p15:clr>
        </p15:guide>
        <p15:guide id="10" pos="9671">
          <p15:clr>
            <a:srgbClr val="A4A3A4"/>
          </p15:clr>
        </p15:guide>
        <p15:guide id="11" orient="horz" pos="659">
          <p15:clr>
            <a:srgbClr val="A4A3A4"/>
          </p15:clr>
        </p15:guide>
        <p15:guide id="12" orient="horz" pos="5257">
          <p15:clr>
            <a:srgbClr val="A4A3A4"/>
          </p15:clr>
        </p15:guide>
        <p15:guide id="13" orient="horz" pos="4660">
          <p15:clr>
            <a:srgbClr val="A4A3A4"/>
          </p15:clr>
        </p15:guide>
        <p15:guide id="14" orient="horz" pos="4837">
          <p15:clr>
            <a:srgbClr val="A4A3A4"/>
          </p15:clr>
        </p15:guide>
        <p15:guide id="15" orient="horz" pos="5157">
          <p15:clr>
            <a:srgbClr val="A4A3A4"/>
          </p15:clr>
        </p15:guide>
        <p15:guide id="16" orient="horz" pos="807">
          <p15:clr>
            <a:srgbClr val="A4A3A4"/>
          </p15:clr>
        </p15:guide>
        <p15:guide id="17" orient="horz" pos="1209">
          <p15:clr>
            <a:srgbClr val="A4A3A4"/>
          </p15:clr>
        </p15:guide>
        <p15:guide id="18" orient="horz" pos="2597">
          <p15:clr>
            <a:srgbClr val="A4A3A4"/>
          </p15:clr>
        </p15:guide>
        <p15:guide id="19" orient="horz" pos="2701">
          <p15:clr>
            <a:srgbClr val="A4A3A4"/>
          </p15:clr>
        </p15:guide>
        <p15:guide id="20" pos="571">
          <p15:clr>
            <a:srgbClr val="A4A3A4"/>
          </p15:clr>
        </p15:guide>
        <p15:guide id="21" pos="7278">
          <p15:clr>
            <a:srgbClr val="A4A3A4"/>
          </p15:clr>
        </p15:guide>
        <p15:guide id="22" pos="9672">
          <p15:clr>
            <a:srgbClr val="A4A3A4"/>
          </p15:clr>
        </p15:guide>
        <p15:guide id="23" pos="9928">
          <p15:clr>
            <a:srgbClr val="A4A3A4"/>
          </p15:clr>
        </p15:guide>
        <p15:guide id="24" orient="horz" pos="5446">
          <p15:clr>
            <a:srgbClr val="A4A3A4"/>
          </p15:clr>
        </p15:guide>
        <p15:guide id="25" orient="horz" pos="124">
          <p15:clr>
            <a:srgbClr val="A4A3A4"/>
          </p15:clr>
        </p15:guide>
        <p15:guide id="26" orient="horz" pos="311">
          <p15:clr>
            <a:srgbClr val="A4A3A4"/>
          </p15:clr>
        </p15:guide>
        <p15:guide id="27" pos="123">
          <p15:clr>
            <a:srgbClr val="A4A3A4"/>
          </p15:clr>
        </p15:guide>
        <p15:guide id="28" pos="9931">
          <p15:clr>
            <a:srgbClr val="A4A3A4"/>
          </p15:clr>
        </p15:guide>
        <p15:guide id="29" pos="9670">
          <p15:clr>
            <a:srgbClr val="A4A3A4"/>
          </p15:clr>
        </p15:guide>
        <p15:guide id="30" pos="3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DDD00"/>
    <a:srgbClr val="D51B5D"/>
    <a:srgbClr val="00C1DE"/>
    <a:srgbClr val="FF8300"/>
    <a:srgbClr val="2F1A45"/>
    <a:srgbClr val="191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3" autoAdjust="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936" y="42"/>
      </p:cViewPr>
      <p:guideLst>
        <p:guide orient="horz" pos="5145"/>
        <p:guide orient="horz" pos="5247"/>
        <p:guide orient="horz" pos="5170"/>
        <p:guide orient="horz" pos="302"/>
        <p:guide orient="horz" pos="806"/>
        <p:guide orient="horz" pos="1211"/>
        <p:guide orient="horz" pos="2588"/>
        <p:guide pos="565"/>
        <p:guide pos="9923"/>
        <p:guide pos="9671"/>
        <p:guide orient="horz" pos="659"/>
        <p:guide orient="horz" pos="5257"/>
        <p:guide orient="horz" pos="4660"/>
        <p:guide orient="horz" pos="4837"/>
        <p:guide orient="horz" pos="5157"/>
        <p:guide orient="horz" pos="807"/>
        <p:guide orient="horz" pos="1209"/>
        <p:guide orient="horz" pos="2597"/>
        <p:guide orient="horz" pos="2701"/>
        <p:guide pos="571"/>
        <p:guide pos="7278"/>
        <p:guide pos="9672"/>
        <p:guide pos="9928"/>
        <p:guide orient="horz" pos="5446"/>
        <p:guide orient="horz" pos="124"/>
        <p:guide orient="horz" pos="311"/>
        <p:guide pos="123"/>
        <p:guide pos="9931"/>
        <p:guide pos="9670"/>
        <p:guide pos="3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412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4F3B9-20B1-364A-AED4-74799234FEE3}" type="datetime1">
              <a:rPr lang="en-CA" smtClean="0"/>
              <a:t>2016-06-14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EFCBC-047D-644F-8D38-F24727103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426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669C5-E025-D343-B694-3CB8F68C04D3}" type="datetime1">
              <a:rPr lang="en-CA" smtClean="0"/>
              <a:t>2016-06-14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72E58-1258-5643-8B1A-7A85C5C12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911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 Im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06" y="254788"/>
            <a:ext cx="15745968" cy="8638032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6463" y="699813"/>
            <a:ext cx="14417821" cy="358854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ctr">
              <a:spcBef>
                <a:spcPts val="0"/>
              </a:spcBef>
              <a:buNone/>
              <a:defRPr sz="4200" b="1" i="0" spc="10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  <a:lvl2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Presentation Title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756261" y="7664650"/>
            <a:ext cx="6224587" cy="867841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3200"/>
              </a:lnSpc>
              <a:spcBef>
                <a:spcPts val="0"/>
              </a:spcBef>
              <a:buFontTx/>
              <a:buNone/>
              <a:defRPr sz="2400" baseline="0">
                <a:latin typeface="Book Antiqua"/>
                <a:cs typeface="Book Antiqua"/>
              </a:defRPr>
            </a:lvl1pPr>
          </a:lstStyle>
          <a:p>
            <a:pPr lvl="0"/>
            <a:r>
              <a:rPr lang="en-CA" dirty="0"/>
              <a:t>University of  Toronto</a:t>
            </a:r>
          </a:p>
          <a:p>
            <a:pPr lvl="0"/>
            <a:r>
              <a:rPr lang="en-CA" dirty="0"/>
              <a:t>Oct. 06, 2014 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-1139245" y="272662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0500" y="190500"/>
            <a:ext cx="15875000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sp>
        <p:nvSpPr>
          <p:cNvPr id="12" name="Picture Placeholder 11"/>
          <p:cNvSpPr>
            <a:spLocks noGrp="1"/>
          </p:cNvSpPr>
          <p:nvPr>
            <p:ph type="pic" sz="quarter" idx="10" hasCustomPrompt="1"/>
          </p:nvPr>
        </p:nvSpPr>
        <p:spPr>
          <a:xfrm>
            <a:off x="500064" y="504239"/>
            <a:ext cx="15265399" cy="8141286"/>
          </a:xfrm>
          <a:prstGeom prst="rect">
            <a:avLst/>
          </a:prstGeom>
        </p:spPr>
        <p:txBody>
          <a:bodyPr vert="horz" lIns="0" tIns="1371600" rIns="0" bIns="0" anchor="ctr" anchorCtr="0"/>
          <a:lstStyle>
            <a:lvl1pPr marL="0" algn="ctr">
              <a:spcBef>
                <a:spcPts val="0"/>
              </a:spcBef>
              <a:defRPr sz="42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on Icon to add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96938" y="699813"/>
            <a:ext cx="14457362" cy="179467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0"/>
              </a:spcBef>
              <a:buNone/>
              <a:defRPr sz="4200" b="1" i="0" spc="100" baseline="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  <a:lvl2pPr marL="812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Section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040" y="200214"/>
            <a:ext cx="177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6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ullet list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1200" b="0" i="0" baseline="0">
                <a:latin typeface="Book Antiqua"/>
                <a:cs typeface="Book Antiqua"/>
              </a:defRPr>
            </a:lvl1pPr>
          </a:lstStyle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814" y="973230"/>
            <a:ext cx="14433126" cy="306296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2400" b="0" i="0">
                <a:latin typeface="Book Antiqua"/>
                <a:cs typeface="Book Antiqua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553825" y="8192634"/>
            <a:ext cx="3800475" cy="15285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 b="0" i="0" baseline="0">
                <a:solidFill>
                  <a:schemeClr val="tx1">
                    <a:tint val="75000"/>
                  </a:schemeClr>
                </a:solidFill>
                <a:latin typeface="Book Antiqua"/>
                <a:cs typeface="Book Antiqua"/>
              </a:defRPr>
            </a:lvl1pPr>
          </a:lstStyle>
          <a:p>
            <a:fld id="{94F8FD8E-9509-F14F-B61A-7753D07E92D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2814" y="1924273"/>
            <a:ext cx="14441486" cy="5473477"/>
          </a:xfrm>
          <a:prstGeom prst="rect">
            <a:avLst/>
          </a:prstGeom>
        </p:spPr>
        <p:txBody>
          <a:bodyPr vert="horz" lIns="0" tIns="0" rIns="0" bIns="0"/>
          <a:lstStyle>
            <a:lvl1pPr marL="742950" marR="0" indent="-742950" algn="l" defTabSz="81281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4200" baseline="0">
                <a:latin typeface="Century Gothic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marR="0" lvl="0" indent="-742950" algn="l" defTabSz="812810" rtl="0" eaLnBrk="1" fontAlgn="auto" latinLnBrk="0" hangingPunct="1">
              <a:lnSpc>
                <a:spcPts val="50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dirty="0"/>
              <a:t>Click to edit Master text styles</a:t>
            </a:r>
          </a:p>
          <a:p>
            <a:pPr marL="742950" marR="0" lvl="0" indent="-742950" algn="l" defTabSz="812810" rtl="0" eaLnBrk="1" fontAlgn="auto" latinLnBrk="0" hangingPunct="1">
              <a:lnSpc>
                <a:spcPts val="50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dirty="0"/>
              <a:t>Click to edit Master text styles</a:t>
            </a:r>
          </a:p>
          <a:p>
            <a:pPr marL="742950" marR="0" lvl="0" indent="-742950" algn="l" defTabSz="812810" rtl="0" eaLnBrk="1" fontAlgn="auto" latinLnBrk="0" hangingPunct="1">
              <a:lnSpc>
                <a:spcPts val="50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dirty="0"/>
              <a:t>Click to edit Master text styles</a:t>
            </a:r>
          </a:p>
          <a:p>
            <a:pPr marL="742950" marR="0" lvl="0" indent="-742950" algn="l" defTabSz="812810" rtl="0" eaLnBrk="1" fontAlgn="auto" latinLnBrk="0" hangingPunct="1">
              <a:lnSpc>
                <a:spcPts val="50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CA" dirty="0"/>
              <a:t>Click to edit Master text styles</a:t>
            </a:r>
          </a:p>
          <a:p>
            <a:pPr lvl="0"/>
            <a:endParaRPr lang="en-CA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040" y="200214"/>
            <a:ext cx="177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8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ext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2"/>
            <a:ext cx="5148262" cy="161925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1200" b="0" i="0" baseline="0">
                <a:latin typeface="Book Antiqua"/>
                <a:cs typeface="Book Antiqua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560175" y="8193794"/>
            <a:ext cx="3794125" cy="16227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0" marR="0" indent="0" algn="r" defTabSz="8128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chemeClr val="tx1">
                    <a:tint val="75000"/>
                  </a:schemeClr>
                </a:solidFill>
                <a:latin typeface="Perpetua"/>
                <a:cs typeface="Perpetua"/>
              </a:defRPr>
            </a:lvl1pPr>
          </a:lstStyle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‹#›</a:t>
            </a:fld>
            <a:endParaRPr lang="en-US" sz="1200" dirty="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088" y="975360"/>
            <a:ext cx="14448034" cy="3057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2400" b="0" i="0">
                <a:latin typeface="Book Antiqua"/>
                <a:cs typeface="Book Antiqua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12813" y="1923479"/>
            <a:ext cx="14439900" cy="5478462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8128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>
                <a:latin typeface="Century Gothic"/>
                <a:cs typeface="Century Gothic"/>
              </a:defRPr>
            </a:lvl1pPr>
          </a:lstStyle>
          <a:p>
            <a:pPr lvl="0"/>
            <a:r>
              <a:rPr lang="en-CA" dirty="0"/>
              <a:t>Click to edit Body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040" y="200214"/>
            <a:ext cx="177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12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Quote">
    <p:bg>
      <p:bgPr>
        <a:solidFill>
          <a:schemeClr val="bg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1767" y="8183562"/>
            <a:ext cx="5148262" cy="161925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1600" b="0" i="0" baseline="0">
                <a:latin typeface="Book Antiqua"/>
                <a:cs typeface="Book Antiqua"/>
              </a:defRPr>
            </a:lvl1pPr>
          </a:lstStyle>
          <a:p>
            <a:endParaRPr lang="en-US" sz="1200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560175" y="8193794"/>
            <a:ext cx="3794125" cy="158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 b="0" i="0" baseline="0">
                <a:solidFill>
                  <a:schemeClr val="tx1">
                    <a:tint val="75000"/>
                  </a:schemeClr>
                </a:solidFill>
                <a:latin typeface="Book Antiqua"/>
                <a:cs typeface="Book Antiqua"/>
              </a:defRPr>
            </a:lvl1pPr>
          </a:lstStyle>
          <a:p>
            <a:fld id="{94F8FD8E-9509-F14F-B61A-7753D07E92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713" y="975360"/>
            <a:ext cx="14435227" cy="305754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2400" b="0" i="0">
                <a:latin typeface="Book Antiqua"/>
                <a:cs typeface="Book Antiqua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12713" y="1925405"/>
            <a:ext cx="14439999" cy="391240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FontTx/>
              <a:buNone/>
              <a:defRPr sz="4500" b="0" i="0" baseline="0">
                <a:latin typeface="Book Antiqua"/>
                <a:cs typeface="Book Antiqua"/>
              </a:defRPr>
            </a:lvl1pPr>
          </a:lstStyle>
          <a:p>
            <a:pPr lvl="0"/>
            <a:r>
              <a:rPr lang="en-CA" dirty="0"/>
              <a:t>Quote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040" y="200214"/>
            <a:ext cx="177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2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Chart/Graphic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sp>
        <p:nvSpPr>
          <p:cNvPr id="16" name="Content Placeholder 15"/>
          <p:cNvSpPr>
            <a:spLocks noGrp="1"/>
          </p:cNvSpPr>
          <p:nvPr>
            <p:ph sz="quarter" idx="13" hasCustomPrompt="1"/>
          </p:nvPr>
        </p:nvSpPr>
        <p:spPr>
          <a:xfrm>
            <a:off x="912618" y="1925367"/>
            <a:ext cx="14430571" cy="5462784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ts val="5040"/>
              </a:lnSpc>
              <a:spcBef>
                <a:spcPts val="0"/>
              </a:spcBef>
              <a:buFontTx/>
              <a:buNone/>
              <a:defRPr sz="4200" b="0" i="0" baseline="0">
                <a:latin typeface="Century Gothic"/>
                <a:cs typeface="Century Gothic"/>
              </a:defRPr>
            </a:lvl1pPr>
          </a:lstStyle>
          <a:p>
            <a:pPr lvl="0"/>
            <a:r>
              <a:rPr lang="en-CA" dirty="0"/>
              <a:t>Click to add Chart, Table …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1767" y="8183562"/>
            <a:ext cx="5148262" cy="161925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1200" b="0" i="0" baseline="0">
                <a:latin typeface="Book Antiqua"/>
                <a:cs typeface="Book Antiqua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1560175" y="8193794"/>
            <a:ext cx="3794125" cy="1587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 b="0" i="0" baseline="0">
                <a:solidFill>
                  <a:schemeClr val="tx1">
                    <a:tint val="75000"/>
                  </a:schemeClr>
                </a:solidFill>
                <a:latin typeface="Book Antiqua"/>
                <a:cs typeface="Book Antiqua"/>
              </a:defRPr>
            </a:lvl1pPr>
          </a:lstStyle>
          <a:p>
            <a:fld id="{94F8FD8E-9509-F14F-B61A-7753D07E92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618" y="975360"/>
            <a:ext cx="14430571" cy="30575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2400" b="0" i="0">
                <a:latin typeface="Book Antiqua"/>
                <a:cs typeface="Book Antiqua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040" y="200214"/>
            <a:ext cx="177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19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6267176" cy="9144000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3713" y="493713"/>
            <a:ext cx="15271749" cy="8160359"/>
          </a:xfrm>
          <a:prstGeom prst="rect">
            <a:avLst/>
          </a:prstGeom>
        </p:spPr>
        <p:txBody>
          <a:bodyPr vert="horz" lIns="0" tIns="1371600" rIns="0" bIns="0" anchor="ctr" anchorCtr="1"/>
          <a:lstStyle>
            <a:lvl1pPr algn="ctr">
              <a:spcBef>
                <a:spcPts val="0"/>
              </a:spcBef>
              <a:defRPr sz="4200" b="0" i="0" baseline="0">
                <a:solidFill>
                  <a:schemeClr val="bg2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on Icon to add Image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912617" y="2475220"/>
            <a:ext cx="14441683" cy="523138"/>
          </a:xfrm>
          <a:prstGeom prst="rect">
            <a:avLst/>
          </a:prstGeom>
        </p:spPr>
        <p:txBody>
          <a:bodyPr vert="horz" lIns="0" tIns="0" rIns="0" bIns="0" anchor="t" anchorCtr="1"/>
          <a:lstStyle>
            <a:lvl1pPr marL="0" indent="0">
              <a:lnSpc>
                <a:spcPts val="5040"/>
              </a:lnSpc>
              <a:spcBef>
                <a:spcPts val="0"/>
              </a:spcBef>
              <a:buFontTx/>
              <a:buNone/>
              <a:defRPr sz="4200" b="1" baseline="0">
                <a:latin typeface="+mn-lt"/>
              </a:defRPr>
            </a:lvl1pPr>
          </a:lstStyle>
          <a:p>
            <a:pPr lvl="0"/>
            <a:r>
              <a:rPr lang="en-CA" dirty="0"/>
              <a:t>Thank You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912617" y="3575583"/>
            <a:ext cx="14441683" cy="523138"/>
          </a:xfrm>
          <a:prstGeom prst="rect">
            <a:avLst/>
          </a:prstGeom>
        </p:spPr>
        <p:txBody>
          <a:bodyPr vert="horz" lIns="0" tIns="0" rIns="0" bIns="0" anchor="t" anchorCtr="1"/>
          <a:lstStyle>
            <a:lvl1pPr marL="0" indent="0">
              <a:lnSpc>
                <a:spcPts val="5040"/>
              </a:lnSpc>
              <a:spcBef>
                <a:spcPts val="0"/>
              </a:spcBef>
              <a:buFontTx/>
              <a:buNone/>
              <a:tabLst/>
              <a:defRPr sz="4500" b="0" i="0" baseline="0">
                <a:latin typeface="Book Antiqua"/>
                <a:cs typeface="Book Antiqua"/>
              </a:defRPr>
            </a:lvl1pPr>
          </a:lstStyle>
          <a:p>
            <a:pPr lvl="0"/>
            <a:r>
              <a:rPr lang="en-CA" dirty="0" err="1"/>
              <a:t>www.address.org</a:t>
            </a:r>
            <a:endParaRPr lang="en-CA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86796" y="8836357"/>
            <a:ext cx="125002" cy="112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040" y="200214"/>
            <a:ext cx="1778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3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6027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1" r:id="rId2"/>
    <p:sldLayoutId id="2147483668" r:id="rId3"/>
    <p:sldLayoutId id="2147483669" r:id="rId4"/>
    <p:sldLayoutId id="2147483651" r:id="rId5"/>
    <p:sldLayoutId id="2147483671" r:id="rId6"/>
    <p:sldLayoutId id="2147483664" r:id="rId7"/>
  </p:sldLayoutIdLst>
  <p:hf hdr="0" dt="0"/>
  <p:txStyles>
    <p:titleStyle>
      <a:lvl1pPr algn="l" defTabSz="812810" rtl="0" eaLnBrk="1" latinLnBrk="0" hangingPunct="1">
        <a:lnSpc>
          <a:spcPts val="288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Stanley Regular"/>
          <a:ea typeface="+mj-ea"/>
          <a:cs typeface="Stanley Regular"/>
        </a:defRPr>
      </a:lvl1pPr>
    </p:titleStyle>
    <p:bodyStyle>
      <a:lvl1pPr marL="609608" indent="-609608" algn="l" defTabSz="812810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0817" indent="-508006" algn="l" defTabSz="812810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812810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812810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812810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81281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81281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81281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81281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8128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Pathways to Ontario’s Knowledge Economy:</a:t>
            </a:r>
          </a:p>
          <a:p>
            <a:r>
              <a:rPr lang="en-CA" dirty="0"/>
              <a:t>A system for identifying existing </a:t>
            </a:r>
            <a:br>
              <a:rPr lang="en-CA" dirty="0"/>
            </a:br>
            <a:r>
              <a:rPr lang="en-CA" dirty="0"/>
              <a:t>regional strengths and future prospects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Richard Florida, University of Toronto</a:t>
            </a:r>
          </a:p>
          <a:p>
            <a:r>
              <a:rPr lang="en-CA" dirty="0"/>
              <a:t>Shade Shutters, Arizona State University</a:t>
            </a:r>
          </a:p>
          <a:p>
            <a:r>
              <a:rPr lang="en-CA" dirty="0"/>
              <a:t>Gregory M. Spencer, University of Toronto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Regional Studies - Atlanta</a:t>
            </a:r>
          </a:p>
          <a:p>
            <a:r>
              <a:rPr lang="en-US" dirty="0"/>
              <a:t>June 15, 2016</a:t>
            </a:r>
          </a:p>
        </p:txBody>
      </p:sp>
    </p:spTree>
    <p:extLst>
      <p:ext uri="{BB962C8B-B14F-4D97-AF65-F5344CB8AC3E}">
        <p14:creationId xmlns:p14="http://schemas.microsoft.com/office/powerpoint/2010/main" val="318770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unprecedented period of political alignment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800" dirty="0"/>
              <a:t>“we must avoid a race to the bottom and instead participate in the parts of the economy which pay more but where we are competitive…we must double down on winners”</a:t>
            </a:r>
          </a:p>
          <a:p>
            <a:pPr marL="0" indent="0" algn="r">
              <a:buNone/>
            </a:pPr>
            <a:r>
              <a:rPr lang="en-CA" sz="1800" b="1" dirty="0"/>
              <a:t>– Ed Clark</a:t>
            </a:r>
            <a:r>
              <a:rPr lang="en-CA" sz="1800" dirty="0"/>
              <a:t>,</a:t>
            </a:r>
            <a:r>
              <a:rPr lang="en-CA" sz="1800" b="1" dirty="0"/>
              <a:t> </a:t>
            </a:r>
            <a:r>
              <a:rPr lang="en-CA" sz="1800" dirty="0"/>
              <a:t>Chair of Premier’s Advisory Council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800" dirty="0"/>
              <a:t>“</a:t>
            </a:r>
            <a:r>
              <a:rPr lang="en-CA" sz="2800" dirty="0"/>
              <a:t>my predecessor wanted you to know Canada for its resources. I want you to know Canadians for our resourcefulness”</a:t>
            </a:r>
          </a:p>
          <a:p>
            <a:pPr marL="0" indent="0" algn="r">
              <a:buNone/>
            </a:pPr>
            <a:r>
              <a:rPr lang="en-CA" sz="1800" b="1" dirty="0"/>
              <a:t>– Justin Trudeau</a:t>
            </a:r>
            <a:r>
              <a:rPr lang="en-CA" sz="1800" dirty="0"/>
              <a:t>, Prime Minister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CA" sz="2800" dirty="0"/>
              <a:t>“truly innovative economies and ecosystems are anti-fragile. They aren’t just resilient in the face of change – they thrive on it. This is the economy we envision for a Southern Ontario innovation supercluster driven by Toronto, Waterloo and Hamilton”</a:t>
            </a:r>
          </a:p>
          <a:p>
            <a:pPr marL="285750" indent="-285750" algn="r">
              <a:buFontTx/>
              <a:buChar char="-"/>
            </a:pPr>
            <a:r>
              <a:rPr lang="en-CA" sz="1800" b="1" dirty="0"/>
              <a:t>Patrick Deane</a:t>
            </a:r>
            <a:r>
              <a:rPr lang="en-CA" sz="1800" dirty="0"/>
              <a:t>, President and Vice-chancellor of McMaster University</a:t>
            </a:r>
            <a:endParaRPr lang="en-CA" sz="1800" b="1" dirty="0"/>
          </a:p>
          <a:p>
            <a:pPr marL="285750" indent="-285750" algn="r">
              <a:buFontTx/>
              <a:buChar char="-"/>
            </a:pPr>
            <a:r>
              <a:rPr lang="en-CA" sz="1800" b="1" dirty="0"/>
              <a:t>Meric Gertler</a:t>
            </a:r>
            <a:r>
              <a:rPr lang="en-CA" sz="1800" dirty="0"/>
              <a:t>, President of the University of Toronto</a:t>
            </a:r>
          </a:p>
          <a:p>
            <a:pPr marL="285750" indent="-285750" algn="r">
              <a:buFontTx/>
              <a:buChar char="-"/>
            </a:pPr>
            <a:r>
              <a:rPr lang="en-CA" sz="1800" b="1" dirty="0" err="1"/>
              <a:t>Feridun</a:t>
            </a:r>
            <a:r>
              <a:rPr lang="en-CA" sz="1800" b="1" dirty="0"/>
              <a:t> </a:t>
            </a:r>
            <a:r>
              <a:rPr lang="en-CA" sz="1800" b="1" dirty="0" err="1"/>
              <a:t>Hamdullahpur</a:t>
            </a:r>
            <a:r>
              <a:rPr lang="en-CA" sz="1800" dirty="0"/>
              <a:t>, President and Vice-chancellor of the University of Waterloo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5577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and policy context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Recognition that innovation and creativity are main drivers of economic prosperity</a:t>
            </a:r>
          </a:p>
          <a:p>
            <a:pPr marL="0" indent="0">
              <a:buNone/>
            </a:pPr>
            <a:r>
              <a:rPr lang="en-US" sz="2800" dirty="0"/>
              <a:t>	- launching of national </a:t>
            </a:r>
            <a:r>
              <a:rPr lang="en-US" sz="2800" dirty="0" err="1"/>
              <a:t>‘innovation</a:t>
            </a:r>
            <a:r>
              <a:rPr lang="en-US" sz="2800" dirty="0"/>
              <a:t> agenda’ year-long consultation</a:t>
            </a:r>
          </a:p>
          <a:p>
            <a:pPr marL="0" indent="0">
              <a:buNone/>
            </a:pPr>
            <a:r>
              <a:rPr lang="en-US" sz="2800" dirty="0"/>
              <a:t>	- similar consultation underway in Ontario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dirty="0"/>
              <a:t>Acknowledges local/regional approach</a:t>
            </a:r>
          </a:p>
          <a:p>
            <a:pPr marL="811213" indent="-811213">
              <a:buNone/>
            </a:pPr>
            <a:r>
              <a:rPr lang="en-US" sz="2800" dirty="0"/>
              <a:t>	- cluster approach to economic development now official legislation in ON</a:t>
            </a:r>
          </a:p>
          <a:p>
            <a:pPr marL="811213" indent="-811213">
              <a:buNone/>
            </a:pPr>
            <a:r>
              <a:rPr lang="en-US" sz="2800" dirty="0"/>
              <a:t>	- national cluster portal announced in 2016 Federal Budget</a:t>
            </a:r>
          </a:p>
          <a:p>
            <a:pPr marL="811213" indent="-811213">
              <a:buNone/>
            </a:pPr>
            <a:endParaRPr lang="en-US" sz="2800" dirty="0"/>
          </a:p>
          <a:p>
            <a:pPr marL="811213" indent="-811213">
              <a:buNone/>
            </a:pPr>
            <a:r>
              <a:rPr lang="en-US" sz="2800" dirty="0"/>
              <a:t>Understanding that economies are path-dependent</a:t>
            </a:r>
          </a:p>
          <a:p>
            <a:pPr marL="811213" indent="-811213">
              <a:buNone/>
            </a:pPr>
            <a:r>
              <a:rPr lang="en-US" sz="2800" dirty="0"/>
              <a:t>	- evolutionary approach to local economic development policy making</a:t>
            </a:r>
            <a:endParaRPr lang="en-US" sz="1800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401265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4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criteria for identifying target industries</a:t>
            </a: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449" y="2150075"/>
            <a:ext cx="7989673" cy="4852018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2814" y="1924273"/>
            <a:ext cx="6229391" cy="5473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Knowledge intensity</a:t>
            </a:r>
          </a:p>
          <a:p>
            <a:pPr marL="0" indent="0">
              <a:buNone/>
            </a:pPr>
            <a:r>
              <a:rPr lang="en-US" sz="2400" dirty="0"/>
              <a:t>Criteria = creative class employment &gt;30%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Income</a:t>
            </a:r>
          </a:p>
          <a:p>
            <a:pPr marL="0" indent="0">
              <a:buNone/>
            </a:pPr>
            <a:r>
              <a:rPr lang="en-US" sz="2400" dirty="0"/>
              <a:t>Criteria = above average full-time employment income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Exports</a:t>
            </a:r>
          </a:p>
          <a:p>
            <a:pPr marL="0" indent="0">
              <a:buNone/>
            </a:pPr>
            <a:r>
              <a:rPr lang="en-US" sz="2400" dirty="0"/>
              <a:t>Criteria = excludes public sector; retail; consumer services; select others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Final set</a:t>
            </a:r>
          </a:p>
          <a:p>
            <a:pPr marL="0" indent="0">
              <a:buNone/>
            </a:pPr>
            <a:r>
              <a:rPr lang="en-US" sz="2400" dirty="0"/>
              <a:t>Criteria = exporting + 1 of 2 other criteria</a:t>
            </a:r>
          </a:p>
          <a:p>
            <a:pPr marL="0" indent="0">
              <a:buNone/>
            </a:pPr>
            <a:r>
              <a:rPr lang="en-US" sz="2400" dirty="0"/>
              <a:t>N = 122 (of possible 303 4-digit NAICS)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348968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5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regional criteria for identifying target industries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2814" y="1924273"/>
            <a:ext cx="6229391" cy="5473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Labour Market Suitability</a:t>
            </a:r>
          </a:p>
          <a:p>
            <a:pPr marL="0" indent="0">
              <a:buNone/>
            </a:pPr>
            <a:r>
              <a:rPr lang="en-US" sz="2400" dirty="0"/>
              <a:t>Criteria = matching of matrices of co-locating occupations for each industry and each region (see next slide)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Local Specialization</a:t>
            </a:r>
          </a:p>
          <a:p>
            <a:pPr marL="0" indent="0">
              <a:buNone/>
            </a:pPr>
            <a:r>
              <a:rPr lang="en-US" sz="2400" dirty="0"/>
              <a:t>Criteria = location quotient &gt; 1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Industry Size</a:t>
            </a:r>
          </a:p>
          <a:p>
            <a:pPr marL="0" indent="0">
              <a:buNone/>
            </a:pPr>
            <a:r>
              <a:rPr lang="en-US" sz="2400" dirty="0"/>
              <a:t>Criteria = total local employment (minimum 100 + rank)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Local Industry Income</a:t>
            </a:r>
          </a:p>
          <a:p>
            <a:pPr marL="0" indent="0">
              <a:buNone/>
            </a:pPr>
            <a:r>
              <a:rPr lang="en-US" sz="2400" dirty="0"/>
              <a:t>Criteria = full-time employment income (rank)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0" t="4105" r="14933" b="16459"/>
          <a:stretch/>
        </p:blipFill>
        <p:spPr>
          <a:xfrm>
            <a:off x="8240584" y="1788916"/>
            <a:ext cx="7119538" cy="5386412"/>
          </a:xfrm>
          <a:prstGeom prst="rect">
            <a:avLst/>
          </a:prstGeom>
        </p:spPr>
      </p:pic>
      <p:sp>
        <p:nvSpPr>
          <p:cNvPr id="7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132340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6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Labour Market Suitability Index – Matching occupational matrices between industries and regions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7" t="7723" r="15343" b="17988"/>
          <a:stretch/>
        </p:blipFill>
        <p:spPr>
          <a:xfrm>
            <a:off x="8462070" y="2014157"/>
            <a:ext cx="3484606" cy="249606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2" t="6987" r="15568" b="19093"/>
          <a:stretch/>
        </p:blipFill>
        <p:spPr>
          <a:xfrm>
            <a:off x="702019" y="2014157"/>
            <a:ext cx="3474561" cy="248371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5" t="8090" r="15131" b="18357"/>
          <a:stretch/>
        </p:blipFill>
        <p:spPr>
          <a:xfrm>
            <a:off x="4312504" y="2026516"/>
            <a:ext cx="3496962" cy="24713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9" t="7356" r="15377" b="17622"/>
          <a:stretch/>
        </p:blipFill>
        <p:spPr>
          <a:xfrm>
            <a:off x="12072551" y="1989444"/>
            <a:ext cx="3521676" cy="25207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1" t="7723" r="15131" b="18357"/>
          <a:stretch/>
        </p:blipFill>
        <p:spPr>
          <a:xfrm>
            <a:off x="4324860" y="4670861"/>
            <a:ext cx="3484606" cy="24837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2" t="7723" r="15569" b="18725"/>
          <a:stretch/>
        </p:blipFill>
        <p:spPr>
          <a:xfrm>
            <a:off x="12084908" y="4658505"/>
            <a:ext cx="3484606" cy="247135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0" t="7972" r="15891" b="18474"/>
          <a:stretch/>
        </p:blipFill>
        <p:spPr>
          <a:xfrm>
            <a:off x="8462070" y="4670861"/>
            <a:ext cx="3474557" cy="247135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7723" r="16396" b="19093"/>
          <a:stretch/>
        </p:blipFill>
        <p:spPr>
          <a:xfrm>
            <a:off x="702019" y="4670861"/>
            <a:ext cx="3447535" cy="245899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02019" y="1661358"/>
            <a:ext cx="2501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NAICS 2122 (Mining) </a:t>
            </a:r>
            <a:endParaRPr lang="en-CA" sz="1800" dirty="0"/>
          </a:p>
        </p:txBody>
      </p:sp>
      <p:sp>
        <p:nvSpPr>
          <p:cNvPr id="34" name="TextBox 33"/>
          <p:cNvSpPr txBox="1"/>
          <p:nvPr/>
        </p:nvSpPr>
        <p:spPr>
          <a:xfrm>
            <a:off x="4312504" y="1672409"/>
            <a:ext cx="2872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NAICS 3361 (Auto mfg.) </a:t>
            </a:r>
            <a:endParaRPr lang="en-CA" sz="1800" dirty="0"/>
          </a:p>
        </p:txBody>
      </p:sp>
      <p:sp>
        <p:nvSpPr>
          <p:cNvPr id="35" name="TextBox 34"/>
          <p:cNvSpPr txBox="1"/>
          <p:nvPr/>
        </p:nvSpPr>
        <p:spPr>
          <a:xfrm>
            <a:off x="702019" y="7129856"/>
            <a:ext cx="266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NAICS 3341 (ICT Mfg.) </a:t>
            </a:r>
            <a:endParaRPr lang="en-CA" sz="1800" dirty="0"/>
          </a:p>
        </p:txBody>
      </p:sp>
      <p:sp>
        <p:nvSpPr>
          <p:cNvPr id="36" name="TextBox 35"/>
          <p:cNvSpPr txBox="1"/>
          <p:nvPr/>
        </p:nvSpPr>
        <p:spPr>
          <a:xfrm>
            <a:off x="4312504" y="7139528"/>
            <a:ext cx="2648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NAICS 5112 (Banking) </a:t>
            </a:r>
            <a:endParaRPr lang="en-CA" sz="1800" dirty="0"/>
          </a:p>
        </p:txBody>
      </p:sp>
      <p:sp>
        <p:nvSpPr>
          <p:cNvPr id="37" name="TextBox 36"/>
          <p:cNvSpPr txBox="1"/>
          <p:nvPr/>
        </p:nvSpPr>
        <p:spPr>
          <a:xfrm>
            <a:off x="8462066" y="1676400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Sudbury</a:t>
            </a:r>
            <a:endParaRPr lang="en-CA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12072551" y="1662737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Windsor</a:t>
            </a:r>
            <a:endParaRPr lang="en-CA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8462066" y="7144898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Kitchener-Waterloo</a:t>
            </a:r>
            <a:endParaRPr lang="en-CA" sz="1800" dirty="0"/>
          </a:p>
        </p:txBody>
      </p:sp>
      <p:sp>
        <p:nvSpPr>
          <p:cNvPr id="40" name="TextBox 39"/>
          <p:cNvSpPr txBox="1"/>
          <p:nvPr/>
        </p:nvSpPr>
        <p:spPr>
          <a:xfrm>
            <a:off x="12072551" y="7154570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Toronto</a:t>
            </a:r>
            <a:endParaRPr lang="en-CA" sz="1800" dirty="0"/>
          </a:p>
        </p:txBody>
      </p:sp>
      <p:sp>
        <p:nvSpPr>
          <p:cNvPr id="25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418123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7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the city-regions of Ontario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542" y="1643447"/>
            <a:ext cx="8211429" cy="6345195"/>
          </a:xfrm>
          <a:prstGeom prst="rect">
            <a:avLst/>
          </a:prstGeom>
        </p:spPr>
      </p:pic>
      <p:sp>
        <p:nvSpPr>
          <p:cNvPr id="2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2814" y="1924273"/>
            <a:ext cx="5772191" cy="5473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15 Census metropolitan regions in Ontario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Regions of at least 100,000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Divided into 3 groups for the report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‘Supercluster’ (Toronto, Hamilton, Kitchener-Waterloo, Guelph, Oshawa)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Southwestern Ontario (London, Windsor, Brantford, St. Catharines-Niagara)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Eastern, Central, Northern Ontario (Ottawa, Kingston, Peterborough, Barrie, Sudbury, Thunder Bay)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1519607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8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Unequal strengths, unequal prospects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2814" y="1924273"/>
            <a:ext cx="5139661" cy="5473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Existing strengths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LMS &gt; 1 + LQ &gt; 1  + labour market &gt;100</a:t>
            </a:r>
          </a:p>
          <a:p>
            <a:pPr marL="342900" indent="-342900">
              <a:buFontTx/>
              <a:buChar char="-"/>
            </a:pPr>
            <a:endParaRPr lang="en-US" sz="2400" b="1" dirty="0"/>
          </a:p>
          <a:p>
            <a:r>
              <a:rPr lang="en-US" sz="2400" b="1" dirty="0"/>
              <a:t>Future prospects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LMS &gt; 1 + LQ &lt; 1 + labour market &gt; 100</a:t>
            </a:r>
          </a:p>
          <a:p>
            <a:pPr marL="342900" indent="-342900">
              <a:buFontTx/>
              <a:buChar char="-"/>
            </a:pPr>
            <a:endParaRPr lang="en-US" sz="2400" b="1" dirty="0"/>
          </a:p>
          <a:p>
            <a:r>
              <a:rPr lang="en-US" sz="2400" b="1" dirty="0"/>
              <a:t>Potentially threatened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LMS &lt; 1 + LQ &gt;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610" y="1526727"/>
            <a:ext cx="9147904" cy="6446594"/>
          </a:xfrm>
          <a:prstGeom prst="rect">
            <a:avLst/>
          </a:prstGeom>
        </p:spPr>
      </p:pic>
      <p:sp>
        <p:nvSpPr>
          <p:cNvPr id="7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291445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565997" y="8183210"/>
            <a:ext cx="3794125" cy="162277"/>
          </a:xfrm>
        </p:spPr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9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emerging ‘super cluster’ centered on Toronto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0" t="7723" r="16251" b="17907"/>
          <a:stretch/>
        </p:blipFill>
        <p:spPr>
          <a:xfrm>
            <a:off x="912088" y="1458094"/>
            <a:ext cx="4460790" cy="32127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4" t="7693" r="16469" b="18223"/>
          <a:stretch/>
        </p:blipFill>
        <p:spPr>
          <a:xfrm>
            <a:off x="10936403" y="4822521"/>
            <a:ext cx="4423719" cy="320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 t="7980" r="16113" b="18509"/>
          <a:stretch/>
        </p:blipFill>
        <p:spPr>
          <a:xfrm>
            <a:off x="936802" y="4847234"/>
            <a:ext cx="4436076" cy="3175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0" t="7890" r="16392" b="18313"/>
          <a:stretch/>
        </p:blipFill>
        <p:spPr>
          <a:xfrm>
            <a:off x="10936403" y="1458093"/>
            <a:ext cx="4423719" cy="31880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5" t="7563" r="15976" b="18067"/>
          <a:stretch/>
        </p:blipFill>
        <p:spPr>
          <a:xfrm>
            <a:off x="5907205" y="3138615"/>
            <a:ext cx="4460790" cy="32127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36802" y="4364214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Guelph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6802" y="7715144"/>
            <a:ext cx="1866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Kitchener-Waterloo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07205" y="6043594"/>
            <a:ext cx="83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Toronto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36403" y="4338359"/>
            <a:ext cx="91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Oshawa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36403" y="7715144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Hamilton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8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2185284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565997" y="8183210"/>
            <a:ext cx="3794125" cy="162277"/>
          </a:xfrm>
        </p:spPr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10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profile of the Kitchener-Waterloo region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4" y="1547243"/>
            <a:ext cx="8679986" cy="6296647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374146"/>
              </p:ext>
            </p:extLst>
          </p:nvPr>
        </p:nvGraphicFramePr>
        <p:xfrm>
          <a:off x="9107750" y="1673460"/>
          <a:ext cx="6475614" cy="3098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5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6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26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NAICS Code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Industry Description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Suitability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Location Quotient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Size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Average Full-time Employment Income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3342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Communications equipment manufacturing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3.16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17.99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7,620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78,621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3361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Motor vehicle manufacturing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3.53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4.05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3,120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74,469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3345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Navigational, measuring, medical and control instruments manufacturing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3.29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2.27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830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71,520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3339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Other general-purpose machinery manufacturing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3.03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3.44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1,295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65,625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5112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Software publishers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2.66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2.35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1,160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87,524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3363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Motor vehicle parts manufacturing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2.96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5.10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5,420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61,087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5241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Insurance carriers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1.68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3.53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7,235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68,149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3353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Electrical equipment manufacturing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3.27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2.49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580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66,550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Computer systems design and related services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2.95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1.03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4,075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74,156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3333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Commercial and service industry machinery manufacturing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2.85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3.30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690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64,365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331509"/>
              </p:ext>
            </p:extLst>
          </p:nvPr>
        </p:nvGraphicFramePr>
        <p:xfrm>
          <a:off x="9107750" y="4806778"/>
          <a:ext cx="6475614" cy="293522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46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7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8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NAICS Code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Industry Description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Suitability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Size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Average Full-time Employment Income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4173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Computer and communications equipment and supplies wholesaler-distributors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2.92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945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86,316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5239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Other financial investment activities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1.61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1,080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$100,505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5221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Depository credit intermediation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2.12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2,700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70,364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5413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Architectural, engineering and related services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1.55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3,475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78,034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3364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Aerospace product and parts manufacturing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2.89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685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69,748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5171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Wired telecommunications carriers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2.54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1,075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69,017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4179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Other machinery, equipment and supplies wholesaler-distributors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2.66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1,005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67,101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5231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Securities and commodity contracts intermediation and brokerage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1.71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425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$139,056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5417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Scientific research and development services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1.57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895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78,658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5416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Management, scientific and technical consulting services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1.40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1,675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76,211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423293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4" t="7723" r="16067" b="18480"/>
          <a:stretch/>
        </p:blipFill>
        <p:spPr>
          <a:xfrm>
            <a:off x="8279027" y="4880913"/>
            <a:ext cx="4448433" cy="318804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4" t="7437" r="16058" b="18194"/>
          <a:stretch/>
        </p:blipFill>
        <p:spPr>
          <a:xfrm>
            <a:off x="8279027" y="1581659"/>
            <a:ext cx="4436076" cy="32127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7" t="8009" r="16256" b="18194"/>
          <a:stretch/>
        </p:blipFill>
        <p:spPr>
          <a:xfrm>
            <a:off x="3559421" y="4880913"/>
            <a:ext cx="4423719" cy="31880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6" t="8009" r="16447" b="18194"/>
          <a:stretch/>
        </p:blipFill>
        <p:spPr>
          <a:xfrm>
            <a:off x="3559422" y="1581659"/>
            <a:ext cx="4423718" cy="31880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565997" y="8183210"/>
            <a:ext cx="3794125" cy="162277"/>
          </a:xfrm>
        </p:spPr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11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Southwestern Ontario – the epicenter of auto manufacturing in Canada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3997" y="4461925"/>
            <a:ext cx="84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London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59422" y="7765707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Windsor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9027" y="4438349"/>
            <a:ext cx="215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St. Catharines-Niagara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79027" y="7765707"/>
            <a:ext cx="986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Brantford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585491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565997" y="8183210"/>
            <a:ext cx="3794125" cy="162277"/>
          </a:xfrm>
        </p:spPr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12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profile of the St. Catharine’s – Niagara region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4" y="1623428"/>
            <a:ext cx="8679986" cy="629664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900499"/>
              </p:ext>
            </p:extLst>
          </p:nvPr>
        </p:nvGraphicFramePr>
        <p:xfrm>
          <a:off x="9107750" y="1623428"/>
          <a:ext cx="6475612" cy="3098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1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6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6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6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6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NAICS Code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Industry Description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Suitability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Location Quotient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Size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Average Full-time Employment Income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3361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Motor vehicle manufacturing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1.92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4.01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2,270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74,469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Iron and steel mills and </a:t>
                      </a:r>
                      <a:r>
                        <a:rPr lang="en-CA" sz="1000" dirty="0" err="1">
                          <a:effectLst/>
                        </a:rPr>
                        <a:t>ferro</a:t>
                      </a:r>
                      <a:r>
                        <a:rPr lang="en-CA" sz="1000" dirty="0">
                          <a:effectLst/>
                        </a:rPr>
                        <a:t>-alloy manufacturing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1.06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2.95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755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68,221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7121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Heritage institutions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1.56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3.83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1,025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52,441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4162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Metal service centres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1.37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2.72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64,164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3312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Steel product manufacturing from purchased steel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1.18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5.62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455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63,687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2362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Non-residential building construction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1.27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1.17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940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74,494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2373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Highway, street and bridge construction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1.37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1.24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585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71,896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3121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Beverage manufacturing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0.14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4.19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1,245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65,704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7112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Spectator sports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1.91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3.04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47,523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4831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Deep sea, coastal and great lakes water transportation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1.36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2.36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225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66,999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7111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Performing arts companies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1.63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1.97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650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   42,578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64979"/>
              </p:ext>
            </p:extLst>
          </p:nvPr>
        </p:nvGraphicFramePr>
        <p:xfrm>
          <a:off x="9107750" y="4708143"/>
          <a:ext cx="6475612" cy="326136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7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4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NAICS Code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Industry Description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Suitability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Size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Average Full-time Employment Income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4172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Construction, forestry, mining, and industrial machinery, equipment and supplies wholesaler-distributors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0.82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735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71,391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4821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Rail transportation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1.47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195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76,014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2211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Electric power generation, transmission and distribution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0.22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1,075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92,566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4179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Other machinery, equipment and supplies wholesaler-distributors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0.67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680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67,101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3364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Aerospace product and parts manufacturing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0.75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420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69,748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Architectural, engineering and related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0.18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1,790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78,034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4851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Urban transit systems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1.27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305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62,709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2131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Support activities for mining and oil and gas extraction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0.79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105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93,079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5121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Motion picture and video industries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1.33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340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   56,839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3345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Navigational, measuring, medical and control instruments manufacturing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0.47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235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   71,520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3988901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0" t="7643" r="16310" b="18559"/>
          <a:stretch/>
        </p:blipFill>
        <p:spPr>
          <a:xfrm>
            <a:off x="879499" y="1533954"/>
            <a:ext cx="4473146" cy="31880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565997" y="8183210"/>
            <a:ext cx="3794125" cy="162277"/>
          </a:xfrm>
        </p:spPr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13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Eastern, Central, and Northern Ontario – limited prospects for differing reasons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802" y="4364214"/>
            <a:ext cx="1752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Ottawa-Gatineau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7" t="7723" r="16133" b="18194"/>
          <a:stretch/>
        </p:blipFill>
        <p:spPr>
          <a:xfrm>
            <a:off x="5941264" y="1509240"/>
            <a:ext cx="4460789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8" t="7683" r="16473" b="17947"/>
          <a:stretch/>
        </p:blipFill>
        <p:spPr>
          <a:xfrm>
            <a:off x="879499" y="4819133"/>
            <a:ext cx="4436075" cy="32127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5" t="7890" r="16336" b="17741"/>
          <a:stretch/>
        </p:blipFill>
        <p:spPr>
          <a:xfrm>
            <a:off x="5941264" y="4819133"/>
            <a:ext cx="4448432" cy="32127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9" t="7565" r="16172" b="18353"/>
          <a:stretch/>
        </p:blipFill>
        <p:spPr>
          <a:xfrm>
            <a:off x="10911689" y="1533954"/>
            <a:ext cx="4448433" cy="3200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3" t="7810" r="16389" b="18392"/>
          <a:stretch/>
        </p:blipFill>
        <p:spPr>
          <a:xfrm>
            <a:off x="10924046" y="4819133"/>
            <a:ext cx="4436076" cy="31880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79499" y="7699396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Kingston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1264" y="7724114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Peterborough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1264" y="4364214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Barrie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924046" y="4368911"/>
            <a:ext cx="888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Sudbury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960488" y="7699396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Thunder Bay</a:t>
            </a:r>
            <a:endParaRPr lang="en-CA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413204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565997" y="8183210"/>
            <a:ext cx="3794125" cy="162277"/>
          </a:xfrm>
        </p:spPr>
        <p:txBody>
          <a:bodyPr/>
          <a:lstStyle/>
          <a:p>
            <a:fld id="{94F8FD8E-9509-F14F-B61A-7753D07E92DB}" type="slidenum">
              <a:rPr lang="en-US" sz="1200" smtClean="0">
                <a:latin typeface="Book Antiqua"/>
                <a:cs typeface="Book Antiqua"/>
              </a:rPr>
              <a:pPr/>
              <a:t>14</a:t>
            </a:fld>
            <a:endParaRPr lang="en-US" sz="1200">
              <a:latin typeface="Book Antiqua"/>
              <a:cs typeface="Book Antiqua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profile of the Kingston region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74" y="1623428"/>
            <a:ext cx="8679986" cy="6296647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976490"/>
              </p:ext>
            </p:extLst>
          </p:nvPr>
        </p:nvGraphicFramePr>
        <p:xfrm>
          <a:off x="9107751" y="1536403"/>
          <a:ext cx="6475611" cy="3098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6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NAICS Code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Industry Description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Suitability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Location Quotient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Size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Average Full-time Employment Income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Scientific research and development services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1.08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1.33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400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78,658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5191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Other information services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1.31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1.43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305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59,666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5242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Agencies, brokerages and other insurance related activities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0.33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1.25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740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63,561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2213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Water, sewage and other systems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0.09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3.21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67,221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4832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Inland water transportation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0.72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8.41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59,105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7139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Other amusement and recreation industries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1.91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1.06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680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39,482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5179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Other telecommunications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0.21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1.73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62,729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7112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Spectator sports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1.61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1.09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80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47,523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3271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Clay product and refractory manufacturing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0.28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2.70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35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51,049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7115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Independent artists, writers and performers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0.83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1.26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235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29,917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918020"/>
              </p:ext>
            </p:extLst>
          </p:nvPr>
        </p:nvGraphicFramePr>
        <p:xfrm>
          <a:off x="9107749" y="4697735"/>
          <a:ext cx="6475612" cy="342442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91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7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NAICS Code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Industry Description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Suitability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Labour Market Size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Average Full-time Employment Income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Legal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0.65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490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96,617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Architectural, engineering and related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0.64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820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78,034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Management, scientific and technical consulting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0.85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410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76,211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2211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Electric power generation, transmission and distribution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0.74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270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92,566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Computer systems design and related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0.51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465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74,156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5239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Other financial investment activities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0.50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285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$100,505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5241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Insurance carriers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0.56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425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68,149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Other professional, scientific and technical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0.92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405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55,029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5412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Accounting, tax preparation, bookkeeping and payroll services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0.20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420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$  69,979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5111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Newspaper, periodical, book and director publishers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0.63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280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$  57,953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1803001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Highly differentiated regions with varying degree of strengths and prospects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800" dirty="0"/>
              <a:t>GTHA ‘Super cluster’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	many industrial strengths &amp; key knowledge 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	issues of inequality and affordability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r>
              <a:rPr lang="en-CA" sz="2800" dirty="0"/>
              <a:t>Southwestern Ontario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	heavily dependent on auto manufacturing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	must lead development of changes in the industry or shift to related activities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r>
              <a:rPr lang="en-CA" sz="2800" dirty="0"/>
              <a:t>Eastern, Central, Northern Ontario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	highly specialized economies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	need diversification strategies especially with regards to HVA activities</a:t>
            </a:r>
            <a:endParaRPr lang="en-US" sz="1800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3425438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recognitions and mechanisms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800" dirty="0"/>
              <a:t>Recognition: highly differentiated regional economies</a:t>
            </a:r>
          </a:p>
          <a:p>
            <a:pPr marL="0" indent="0">
              <a:buNone/>
            </a:pPr>
            <a:r>
              <a:rPr lang="en-CA" sz="2800" dirty="0"/>
              <a:t>Mechanism: cluster based ED policies – local strengths and industry needs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r>
              <a:rPr lang="en-CA" sz="2800" dirty="0"/>
              <a:t>Recognition: cannot reinvent local economies from scratch</a:t>
            </a:r>
          </a:p>
          <a:p>
            <a:pPr marL="0" indent="0">
              <a:buNone/>
            </a:pPr>
            <a:r>
              <a:rPr lang="en-CA" sz="2800" dirty="0"/>
              <a:t>Mechanism: tailor ED policies to current labour market skills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r>
              <a:rPr lang="en-CA" sz="2800" dirty="0"/>
              <a:t>Recognition: knowledge-based economic activities are key</a:t>
            </a:r>
          </a:p>
          <a:p>
            <a:pPr marL="0" indent="0">
              <a:buNone/>
            </a:pPr>
            <a:r>
              <a:rPr lang="en-CA" sz="2800" dirty="0"/>
              <a:t>Mechanism: tighter alignment of higher education with local economies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r>
              <a:rPr lang="en-CA" sz="2800" dirty="0"/>
              <a:t>Recognition: labour market not the only signal</a:t>
            </a:r>
          </a:p>
          <a:p>
            <a:pPr marL="0" indent="0">
              <a:buNone/>
            </a:pPr>
            <a:r>
              <a:rPr lang="en-CA" sz="2800" dirty="0"/>
              <a:t>Mechanism: need to pair with technology profiles &amp; other knowledge assets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904213" y="8183563"/>
            <a:ext cx="5148262" cy="161925"/>
          </a:xfrm>
        </p:spPr>
        <p:txBody>
          <a:bodyPr/>
          <a:lstStyle/>
          <a:p>
            <a:r>
              <a:rPr lang="en-US" dirty="0"/>
              <a:t>Pathways to Ontario’s Knowledge Economy</a:t>
            </a:r>
          </a:p>
        </p:txBody>
      </p:sp>
    </p:spTree>
    <p:extLst>
      <p:ext uri="{BB962C8B-B14F-4D97-AF65-F5344CB8AC3E}">
        <p14:creationId xmlns:p14="http://schemas.microsoft.com/office/powerpoint/2010/main" val="398945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F8FD8E-9509-F14F-B61A-7753D07E92D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b="1" dirty="0"/>
              <a:t>Thank you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martinprosperity.org</a:t>
            </a:r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greg.spencer@rotman.utoronto.ca</a:t>
            </a:r>
          </a:p>
        </p:txBody>
      </p:sp>
    </p:spTree>
    <p:extLst>
      <p:ext uri="{BB962C8B-B14F-4D97-AF65-F5344CB8AC3E}">
        <p14:creationId xmlns:p14="http://schemas.microsoft.com/office/powerpoint/2010/main" val="26976002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MPI">
      <a:dk1>
        <a:srgbClr val="2E1A47"/>
      </a:dk1>
      <a:lt1>
        <a:sysClr val="window" lastClr="FFFFFF"/>
      </a:lt1>
      <a:dk2>
        <a:srgbClr val="2E1A47"/>
      </a:dk2>
      <a:lt2>
        <a:srgbClr val="FFFFFF"/>
      </a:lt2>
      <a:accent1>
        <a:srgbClr val="FF8200"/>
      </a:accent1>
      <a:accent2>
        <a:srgbClr val="05C3DE"/>
      </a:accent2>
      <a:accent3>
        <a:srgbClr val="564279"/>
      </a:accent3>
      <a:accent4>
        <a:srgbClr val="FFA449"/>
      </a:accent4>
      <a:accent5>
        <a:srgbClr val="927EAB"/>
      </a:accent5>
      <a:accent6>
        <a:srgbClr val="6BC6DE"/>
      </a:accent6>
      <a:hlink>
        <a:srgbClr val="FF8200"/>
      </a:hlink>
      <a:folHlink>
        <a:srgbClr val="FF8200"/>
      </a:folHlink>
    </a:clrScheme>
    <a:fontScheme name="MPI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5467</TotalTime>
  <Words>1449</Words>
  <Application>Microsoft Office PowerPoint</Application>
  <PresentationFormat>Custom</PresentationFormat>
  <Paragraphs>534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Book Antiqua</vt:lpstr>
      <vt:lpstr>Calibri</vt:lpstr>
      <vt:lpstr>Century Gothic</vt:lpstr>
      <vt:lpstr>Perpetua</vt:lpstr>
      <vt:lpstr>Stanley Regular</vt:lpstr>
      <vt:lpstr>Times New Roman</vt:lpstr>
      <vt:lpstr>Default Theme</vt:lpstr>
      <vt:lpstr>PowerPoint Presentation</vt:lpstr>
      <vt:lpstr>An unprecedented period of political alignment</vt:lpstr>
      <vt:lpstr>Economic and policy context</vt:lpstr>
      <vt:lpstr>Basic criteria for identifying target industries</vt:lpstr>
      <vt:lpstr>Specific regional criteria for identifying target industries</vt:lpstr>
      <vt:lpstr>Labour Market Suitability Index – Matching occupational matrices between industries and regions</vt:lpstr>
      <vt:lpstr>Comparing the city-regions of Ontario</vt:lpstr>
      <vt:lpstr>Unequal strengths, unequal prospects</vt:lpstr>
      <vt:lpstr>The emerging ‘super cluster’ centered on Toronto</vt:lpstr>
      <vt:lpstr>A profile of the Kitchener-Waterloo region</vt:lpstr>
      <vt:lpstr>Southwestern Ontario – the epicenter of auto manufacturing in Canada</vt:lpstr>
      <vt:lpstr>A profile of the St. Catharine’s – Niagara region</vt:lpstr>
      <vt:lpstr>Eastern, Central, and Northern Ontario – limited prospects for differing reasons</vt:lpstr>
      <vt:lpstr>A profile of the Kingston region</vt:lpstr>
      <vt:lpstr>Highly differentiated regions with varying degree of strengths and prospects</vt:lpstr>
      <vt:lpstr>Policy recognitions and mechanisms</vt:lpstr>
      <vt:lpstr>PowerPoint Presentation</vt:lpstr>
    </vt:vector>
  </TitlesOfParts>
  <Company>Bruce Mau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Joost de Boo</dc:creator>
  <cp:lastModifiedBy>Gregory Spencer</cp:lastModifiedBy>
  <cp:revision>156</cp:revision>
  <dcterms:created xsi:type="dcterms:W3CDTF">2014-09-23T18:21:57Z</dcterms:created>
  <dcterms:modified xsi:type="dcterms:W3CDTF">2016-06-15T03:12:53Z</dcterms:modified>
</cp:coreProperties>
</file>