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9" r:id="rId9"/>
    <p:sldId id="263" r:id="rId10"/>
    <p:sldId id="264" r:id="rId11"/>
    <p:sldId id="270" r:id="rId12"/>
    <p:sldId id="265" r:id="rId13"/>
    <p:sldId id="266" r:id="rId14"/>
    <p:sldId id="268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_Nortel\nortel_inv_pat_tables_03APR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/>
      <c:areaChart>
        <c:grouping val="standard"/>
        <c:varyColors val="0"/>
        <c:ser>
          <c:idx val="2"/>
          <c:order val="0"/>
          <c:tx>
            <c:strRef>
              <c:f>'pat frequ'!$AL$3</c:f>
              <c:strCache>
                <c:ptCount val="1"/>
                <c:pt idx="0">
                  <c:v>Nortel Patents by Grant Year</c:v>
                </c:pt>
              </c:strCache>
            </c:strRef>
          </c:tx>
          <c:spPr>
            <a:solidFill>
              <a:schemeClr val="accent1"/>
            </a:solidFill>
          </c:spPr>
          <c:cat>
            <c:numRef>
              <c:f>'pat frequ'!$AJ$5:$AJ$39</c:f>
              <c:numCache>
                <c:formatCode>General</c:formatCode>
                <c:ptCount val="35"/>
                <c:pt idx="0">
                  <c:v>1976</c:v>
                </c:pt>
                <c:pt idx="2">
                  <c:v>1978</c:v>
                </c:pt>
                <c:pt idx="4">
                  <c:v>1980</c:v>
                </c:pt>
                <c:pt idx="6">
                  <c:v>1982</c:v>
                </c:pt>
                <c:pt idx="8">
                  <c:v>1984</c:v>
                </c:pt>
                <c:pt idx="10">
                  <c:v>1986</c:v>
                </c:pt>
                <c:pt idx="12">
                  <c:v>1988</c:v>
                </c:pt>
                <c:pt idx="14">
                  <c:v>1990</c:v>
                </c:pt>
                <c:pt idx="16">
                  <c:v>1992</c:v>
                </c:pt>
                <c:pt idx="18">
                  <c:v>1994</c:v>
                </c:pt>
                <c:pt idx="20">
                  <c:v>1996</c:v>
                </c:pt>
                <c:pt idx="22">
                  <c:v>1998</c:v>
                </c:pt>
                <c:pt idx="24">
                  <c:v>2000</c:v>
                </c:pt>
                <c:pt idx="26">
                  <c:v>2002</c:v>
                </c:pt>
                <c:pt idx="28">
                  <c:v>2004</c:v>
                </c:pt>
                <c:pt idx="30">
                  <c:v>2006</c:v>
                </c:pt>
                <c:pt idx="32">
                  <c:v>2008</c:v>
                </c:pt>
                <c:pt idx="34">
                  <c:v>2010</c:v>
                </c:pt>
              </c:numCache>
            </c:numRef>
          </c:cat>
          <c:val>
            <c:numRef>
              <c:f>'pat frequ'!$AL$5:$AL$39</c:f>
              <c:numCache>
                <c:formatCode>General</c:formatCode>
                <c:ptCount val="35"/>
                <c:pt idx="0">
                  <c:v>48</c:v>
                </c:pt>
                <c:pt idx="1">
                  <c:v>51</c:v>
                </c:pt>
                <c:pt idx="2">
                  <c:v>29</c:v>
                </c:pt>
                <c:pt idx="3">
                  <c:v>30</c:v>
                </c:pt>
                <c:pt idx="4">
                  <c:v>32</c:v>
                </c:pt>
                <c:pt idx="5">
                  <c:v>39</c:v>
                </c:pt>
                <c:pt idx="6">
                  <c:v>28</c:v>
                </c:pt>
                <c:pt idx="7">
                  <c:v>36</c:v>
                </c:pt>
                <c:pt idx="8">
                  <c:v>43</c:v>
                </c:pt>
                <c:pt idx="9">
                  <c:v>54</c:v>
                </c:pt>
                <c:pt idx="10">
                  <c:v>67</c:v>
                </c:pt>
                <c:pt idx="11">
                  <c:v>91</c:v>
                </c:pt>
                <c:pt idx="12">
                  <c:v>100</c:v>
                </c:pt>
                <c:pt idx="13">
                  <c:v>99</c:v>
                </c:pt>
                <c:pt idx="14">
                  <c:v>89</c:v>
                </c:pt>
                <c:pt idx="15">
                  <c:v>86</c:v>
                </c:pt>
                <c:pt idx="16">
                  <c:v>122</c:v>
                </c:pt>
                <c:pt idx="17">
                  <c:v>120</c:v>
                </c:pt>
                <c:pt idx="18">
                  <c:v>114</c:v>
                </c:pt>
                <c:pt idx="19">
                  <c:v>135</c:v>
                </c:pt>
                <c:pt idx="20">
                  <c:v>157</c:v>
                </c:pt>
                <c:pt idx="21">
                  <c:v>152</c:v>
                </c:pt>
                <c:pt idx="22">
                  <c:v>247</c:v>
                </c:pt>
                <c:pt idx="23">
                  <c:v>261</c:v>
                </c:pt>
                <c:pt idx="24">
                  <c:v>319</c:v>
                </c:pt>
                <c:pt idx="25">
                  <c:v>304</c:v>
                </c:pt>
                <c:pt idx="26">
                  <c:v>323</c:v>
                </c:pt>
                <c:pt idx="27">
                  <c:v>374</c:v>
                </c:pt>
                <c:pt idx="28">
                  <c:v>398</c:v>
                </c:pt>
                <c:pt idx="29">
                  <c:v>373</c:v>
                </c:pt>
                <c:pt idx="30">
                  <c:v>524</c:v>
                </c:pt>
                <c:pt idx="31">
                  <c:v>446</c:v>
                </c:pt>
                <c:pt idx="32">
                  <c:v>457</c:v>
                </c:pt>
                <c:pt idx="33">
                  <c:v>507</c:v>
                </c:pt>
                <c:pt idx="3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545664"/>
        <c:axId val="211543312"/>
      </c:areaChart>
      <c:catAx>
        <c:axId val="21154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1543312"/>
        <c:crosses val="autoZero"/>
        <c:auto val="1"/>
        <c:lblAlgn val="ctr"/>
        <c:lblOffset val="100"/>
        <c:noMultiLvlLbl val="0"/>
      </c:catAx>
      <c:valAx>
        <c:axId val="21154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545664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38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7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656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05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09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559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338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335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2190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42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1735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54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33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471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BCF89-63C8-489D-86CB-BB9CE573B207}" type="datetimeFigureOut">
              <a:rPr lang="en-CA" smtClean="0"/>
              <a:t>2015-08-21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13E07-4AB2-4637-B013-7F2C23126A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015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greg.spencer@rotman.utoronto.ca" TargetMode="External"/><Relationship Id="rId2" Type="http://schemas.openxmlformats.org/officeDocument/2006/relationships/hyperlink" Target="mailto:dieter.kogler@ucd.i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02223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Anchors Away!</a:t>
            </a:r>
          </a:p>
          <a:p>
            <a:pPr algn="ctr"/>
            <a:r>
              <a:rPr lang="en-US" sz="3200" dirty="0" smtClean="0"/>
              <a:t>The evolution of an ICT cluster</a:t>
            </a:r>
          </a:p>
          <a:p>
            <a:pPr algn="ctr"/>
            <a:r>
              <a:rPr lang="en-US" sz="3200" dirty="0" smtClean="0"/>
              <a:t>after the sinking of its flagship company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327727" y="4088389"/>
            <a:ext cx="76591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4</a:t>
            </a:r>
            <a:r>
              <a:rPr lang="en-US" b="1" baseline="30000" dirty="0" smtClean="0"/>
              <a:t>th</a:t>
            </a:r>
            <a:r>
              <a:rPr lang="en-US" b="1" dirty="0" smtClean="0"/>
              <a:t> Global Conference in Economic Geography</a:t>
            </a:r>
          </a:p>
          <a:p>
            <a:r>
              <a:rPr lang="en-US" dirty="0" smtClean="0"/>
              <a:t>Oxford, UK, April 19-24, 2015</a:t>
            </a:r>
            <a:endParaRPr lang="en-CA" dirty="0" smtClean="0"/>
          </a:p>
          <a:p>
            <a:endParaRPr lang="en-CA" b="1" dirty="0" smtClean="0"/>
          </a:p>
          <a:p>
            <a:r>
              <a:rPr lang="en-CA" b="1" dirty="0" smtClean="0"/>
              <a:t>Dieter F Kogler</a:t>
            </a:r>
          </a:p>
          <a:p>
            <a:r>
              <a:rPr lang="en-CA" dirty="0" smtClean="0"/>
              <a:t>University College Dublin</a:t>
            </a:r>
          </a:p>
          <a:p>
            <a:endParaRPr lang="en-CA" dirty="0" smtClean="0"/>
          </a:p>
          <a:p>
            <a:r>
              <a:rPr lang="en-CA" b="1" dirty="0" smtClean="0"/>
              <a:t>Gregory M Spencer</a:t>
            </a:r>
          </a:p>
          <a:p>
            <a:r>
              <a:rPr lang="en-CA" dirty="0" smtClean="0"/>
              <a:t>University of Toronto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3468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9063"/>
          <a:stretch/>
        </p:blipFill>
        <p:spPr>
          <a:xfrm>
            <a:off x="300753" y="1513160"/>
            <a:ext cx="8542493" cy="4392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753" y="332656"/>
            <a:ext cx="854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spectacular rise and fall of Nortel Networks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58325"/>
            <a:ext cx="2455168" cy="102298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91680" y="3097336"/>
            <a:ext cx="295232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 smtClean="0"/>
              <a:t>At its peak in 2000 Nortel accounted for over one third of the total value of the TSX and employed nearly 100,000 people worldwide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644008" y="2233240"/>
            <a:ext cx="1080120" cy="864096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83514" y="1926624"/>
            <a:ext cx="1528846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 smtClean="0"/>
              <a:t>On January 14, 2009 Nortel files for bankruptcy in multiple jurisdictions and by 2010 has fewer than 2,000 employees</a:t>
            </a:r>
          </a:p>
        </p:txBody>
      </p:sp>
      <p:cxnSp>
        <p:nvCxnSpPr>
          <p:cNvPr id="10" name="Straight Arrow Connector 9"/>
          <p:cNvCxnSpPr>
            <a:endCxn id="9" idx="2"/>
          </p:cNvCxnSpPr>
          <p:nvPr/>
        </p:nvCxnSpPr>
        <p:spPr>
          <a:xfrm flipH="1" flipV="1">
            <a:off x="7047937" y="4788946"/>
            <a:ext cx="315697" cy="684654"/>
          </a:xfrm>
          <a:prstGeom prst="straightConnector1">
            <a:avLst/>
          </a:prstGeom>
          <a:ln w="28575">
            <a:solidFill>
              <a:srgbClr val="00B05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83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753" y="332656"/>
            <a:ext cx="854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impact not as severe as expected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7897"/>
          <a:stretch/>
        </p:blipFill>
        <p:spPr>
          <a:xfrm>
            <a:off x="251520" y="1305228"/>
            <a:ext cx="8667954" cy="515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1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0753" y="332656"/>
            <a:ext cx="854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Nortel had a highly inventive history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997941457"/>
              </p:ext>
            </p:extLst>
          </p:nvPr>
        </p:nvGraphicFramePr>
        <p:xfrm>
          <a:off x="294238" y="1177932"/>
          <a:ext cx="8549008" cy="5280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63688" y="1672540"/>
            <a:ext cx="3744416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 smtClean="0"/>
              <a:t>In June 2011 over 6,000 of Nortel’s patents were sold to a consortium of companies (Apple, EMC, Ericsson, Microsoft, RIM, and Sony) for over $4 billion</a:t>
            </a:r>
          </a:p>
        </p:txBody>
      </p:sp>
    </p:spTree>
    <p:extLst>
      <p:ext uri="{BB962C8B-B14F-4D97-AF65-F5344CB8AC3E}">
        <p14:creationId xmlns:p14="http://schemas.microsoft.com/office/powerpoint/2010/main" val="197506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Questions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1051965"/>
            <a:ext cx="860946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resilient was the Ottawa-Gatineau ICT cluster in response to the collapse of Nortel?</a:t>
            </a:r>
          </a:p>
          <a:p>
            <a:endParaRPr lang="en-US" sz="2400" dirty="0"/>
          </a:p>
          <a:p>
            <a:r>
              <a:rPr lang="en-US" sz="2400" dirty="0" smtClean="0"/>
              <a:t>What happened to Nortel’s inventive capacity?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Did it remain? Leave? Dissipate?</a:t>
            </a:r>
          </a:p>
          <a:p>
            <a:endParaRPr lang="en-US" sz="2400" dirty="0" smtClean="0"/>
          </a:p>
          <a:p>
            <a:r>
              <a:rPr lang="en-US" sz="2400" dirty="0" smtClean="0"/>
              <a:t>What were the main sources of the ICT cluster’s resiliency?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reative destruction/entrepreneurship?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entries (from elsewhere)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Existing firms</a:t>
            </a:r>
          </a:p>
        </p:txBody>
      </p:sp>
    </p:spTree>
    <p:extLst>
      <p:ext uri="{BB962C8B-B14F-4D97-AF65-F5344CB8AC3E}">
        <p14:creationId xmlns:p14="http://schemas.microsoft.com/office/powerpoint/2010/main" val="222310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salliance.org/images/key_concepts/adaptive-cyc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87" y="3141901"/>
            <a:ext cx="5991225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Literature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1051965"/>
            <a:ext cx="86094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Building on the University of Ottawa study </a:t>
            </a:r>
            <a:r>
              <a:rPr lang="en-US" sz="1600" dirty="0" smtClean="0"/>
              <a:t>(</a:t>
            </a:r>
            <a:r>
              <a:rPr lang="en-US" sz="1600" dirty="0" err="1" smtClean="0"/>
              <a:t>Calof</a:t>
            </a:r>
            <a:r>
              <a:rPr lang="en-US" sz="1600" dirty="0" smtClean="0"/>
              <a:t> et al 2014)</a:t>
            </a:r>
            <a:r>
              <a:rPr lang="en-US" sz="2000" dirty="0" smtClean="0"/>
              <a:t> that investigated why Nortel collapsed this paper looks at the impact of the collapse (and why it wasn’t as severe as may have been expected)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Three related literatures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Clusters &amp; local ecosystems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Evolutionary economic geography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Local/regional resiliency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258945" y="3777474"/>
            <a:ext cx="27836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Systems approach to understanding adaptive cycles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“</a:t>
            </a:r>
            <a:r>
              <a:rPr lang="en-US" sz="2000" dirty="0" err="1" smtClean="0"/>
              <a:t>panarchy</a:t>
            </a:r>
            <a:r>
              <a:rPr lang="en-US" sz="2000" dirty="0" smtClean="0"/>
              <a:t>” as a way of understanding adaptive systems across multiple scales</a:t>
            </a:r>
            <a:r>
              <a:rPr lang="en-US" sz="2000" dirty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Holling</a:t>
            </a:r>
            <a:r>
              <a:rPr lang="en-US" sz="1600" dirty="0" smtClean="0"/>
              <a:t> et al 2002)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1409" y="6387921"/>
            <a:ext cx="219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Source: resilience.org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39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Approach and Methods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1051965"/>
            <a:ext cx="860946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case study approach using patent data in order to describe the evolution of the inventive capacity of the Ottawa-Gatineau ICT cluster through various stages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 err="1" smtClean="0"/>
              <a:t>Kogler’s</a:t>
            </a:r>
            <a:r>
              <a:rPr lang="en-US" sz="2400" dirty="0" smtClean="0"/>
              <a:t> patent database for Canada (from USPTO) to track inventors who had at some point filed a patent for Nortel or one of its units/subsidiaries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Identify where former Nortel inventors went during and after the company’s collapse (i.e. new firms; existing firms; local/non-local)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Classify assignees into categories (i.e. direct competitors, existing firms, startups)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33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Ottawa-Gatineau Inventor Population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71" y="878990"/>
            <a:ext cx="7532047" cy="314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79" y="4130450"/>
            <a:ext cx="7540739" cy="239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168400" y="5046133"/>
            <a:ext cx="701886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68400" y="3115733"/>
            <a:ext cx="7018867" cy="846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2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Nortel patents over time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62" y="986109"/>
            <a:ext cx="8694292" cy="562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66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Change in Nortel tech over time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41" y="796019"/>
            <a:ext cx="7214909" cy="484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5343" y="5534561"/>
            <a:ext cx="50517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71463" algn="l"/>
              </a:tabLst>
            </a:pPr>
            <a:r>
              <a:rPr lang="en-IE" sz="1000" dirty="0" smtClean="0"/>
              <a:t>370	Multiplex communications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455	Telecommunications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379	Telephonic communications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709	Electrical computers and digital processing systems: multicomputer data transferring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398	Optical communications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375	Pulse or digital communications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385	Optical waveguides</a:t>
            </a:r>
          </a:p>
          <a:p>
            <a:pPr>
              <a:tabLst>
                <a:tab pos="271463" algn="l"/>
              </a:tabLst>
            </a:pPr>
            <a:r>
              <a:rPr lang="en-IE" sz="1000" dirty="0" smtClean="0"/>
              <a:t>361	Electricity: electrical systems and devices</a:t>
            </a:r>
            <a:endParaRPr lang="en-IE" sz="1000" dirty="0"/>
          </a:p>
        </p:txBody>
      </p:sp>
    </p:spTree>
    <p:extLst>
      <p:ext uri="{BB962C8B-B14F-4D97-AF65-F5344CB8AC3E}">
        <p14:creationId xmlns:p14="http://schemas.microsoft.com/office/powerpoint/2010/main" val="366448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59" y="4009339"/>
            <a:ext cx="7904163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9" y="750046"/>
            <a:ext cx="7923213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Nortel Inventors – Overall &amp; Ottawa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72467" y="3048000"/>
            <a:ext cx="3556633" cy="21166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/>
          <p:cNvSpPr/>
          <p:nvPr/>
        </p:nvSpPr>
        <p:spPr>
          <a:xfrm>
            <a:off x="6307666" y="6383866"/>
            <a:ext cx="2133601" cy="21166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18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Identify local key competitors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88" y="1057805"/>
            <a:ext cx="7313613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2968" y="4326466"/>
            <a:ext cx="48815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973263" algn="l"/>
              </a:tabLst>
            </a:pPr>
            <a:r>
              <a:rPr lang="en-IE" sz="1600" u="sng" dirty="0" smtClean="0"/>
              <a:t>Direct Competitors include:</a:t>
            </a:r>
          </a:p>
          <a:p>
            <a:pPr>
              <a:tabLst>
                <a:tab pos="1973263" algn="l"/>
              </a:tabLst>
            </a:pPr>
            <a:r>
              <a:rPr lang="en-IE" sz="1600" dirty="0" smtClean="0"/>
              <a:t>Alcatel Lucent	MOSAID Technologies</a:t>
            </a:r>
            <a:endParaRPr lang="en-IE" sz="1600" dirty="0"/>
          </a:p>
          <a:p>
            <a:pPr>
              <a:tabLst>
                <a:tab pos="1973263" algn="l"/>
              </a:tabLst>
            </a:pPr>
            <a:r>
              <a:rPr lang="en-IE" sz="1600" dirty="0"/>
              <a:t>Research In </a:t>
            </a:r>
            <a:r>
              <a:rPr lang="en-IE" sz="1600" dirty="0" smtClean="0"/>
              <a:t>Motion	International </a:t>
            </a:r>
            <a:r>
              <a:rPr lang="en-IE" sz="1600" dirty="0"/>
              <a:t>Business </a:t>
            </a:r>
            <a:r>
              <a:rPr lang="en-IE" sz="1600" dirty="0" smtClean="0"/>
              <a:t>Machines</a:t>
            </a:r>
            <a:endParaRPr lang="en-IE" sz="1600" dirty="0"/>
          </a:p>
          <a:p>
            <a:pPr>
              <a:tabLst>
                <a:tab pos="1973263" algn="l"/>
              </a:tabLst>
            </a:pPr>
            <a:r>
              <a:rPr lang="en-IE" sz="1600" dirty="0" smtClean="0"/>
              <a:t>Ciba	</a:t>
            </a:r>
            <a:r>
              <a:rPr lang="en-IE" sz="1600" dirty="0" err="1" smtClean="0"/>
              <a:t>MagSil</a:t>
            </a:r>
            <a:endParaRPr lang="en-IE" sz="1600" dirty="0"/>
          </a:p>
          <a:p>
            <a:pPr>
              <a:tabLst>
                <a:tab pos="1973263" algn="l"/>
              </a:tabLst>
            </a:pPr>
            <a:r>
              <a:rPr lang="en-IE" sz="1600" dirty="0" smtClean="0"/>
              <a:t>Mitel Networks	Apple</a:t>
            </a:r>
            <a:endParaRPr lang="en-IE" sz="1600" dirty="0"/>
          </a:p>
          <a:p>
            <a:pPr>
              <a:tabLst>
                <a:tab pos="1973263" algn="l"/>
              </a:tabLst>
            </a:pPr>
            <a:r>
              <a:rPr lang="en-IE" sz="1600" dirty="0" smtClean="0"/>
              <a:t>Cisco Technology	Blackberry</a:t>
            </a:r>
            <a:endParaRPr lang="en-IE" sz="1600" dirty="0"/>
          </a:p>
          <a:p>
            <a:pPr>
              <a:tabLst>
                <a:tab pos="1973263" algn="l"/>
              </a:tabLst>
            </a:pPr>
            <a:r>
              <a:rPr lang="en-IE" sz="1600" dirty="0" smtClean="0"/>
              <a:t>Ericsson	Altera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9442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Lack of new firms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6" y="1044210"/>
            <a:ext cx="8685464" cy="53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2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Preliminary findings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1051965"/>
            <a:ext cx="86094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Nortel’s collapse does not seem to have had a long-term negative impact on the inventive capacity of the Ottawa-Gatineau ICT cluster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large majority of former Nortel inventors who continued inventing in Ottawa-Gatineau did so for existing large companies in similar technologies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We have found relatively few examples of successful attempts at start-ups from former Nortel inventors, particularly in similar technologies</a:t>
            </a:r>
          </a:p>
        </p:txBody>
      </p:sp>
    </p:spTree>
    <p:extLst>
      <p:ext uri="{BB962C8B-B14F-4D97-AF65-F5344CB8AC3E}">
        <p14:creationId xmlns:p14="http://schemas.microsoft.com/office/powerpoint/2010/main" val="2279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332656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Discussion and conclusions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1051965"/>
            <a:ext cx="860946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resiliency of the Ottawa-Gatineau ICT cluster appears to be the combination of a diverse set of local competitors as well as a highly talented workforce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Ottawa-Gatineau also ranks highly of quality of life measures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Nortel’s competitors bought many of their patents but also acquired much of the talent – in some cases through acquisitions of Nortel’s business units</a:t>
            </a:r>
            <a:r>
              <a:rPr lang="en-US" dirty="0"/>
              <a:t> </a:t>
            </a:r>
            <a:r>
              <a:rPr lang="en-US" dirty="0" smtClean="0"/>
              <a:t>mitigating much of the disruption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Little evidence of entrepreneurship as a source of resiliency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Technology is capital intensive which may limit entrepreneurial possibilities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Role of policy &amp; government as a stabilizing factor (TBD)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Next steps…examining the impact on inventor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97844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5" y="2122818"/>
            <a:ext cx="85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  <a:endParaRPr lang="en-CA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670" y="2842127"/>
            <a:ext cx="8609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Dieter Kogler – </a:t>
            </a:r>
            <a:r>
              <a:rPr lang="en-US" sz="2400" dirty="0" smtClean="0">
                <a:hlinkClick r:id="rId2"/>
              </a:rPr>
              <a:t>dieter.kogler@ucd.ie</a:t>
            </a:r>
            <a:endParaRPr lang="en-US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Greg Spencer – </a:t>
            </a:r>
            <a:r>
              <a:rPr lang="en-US" sz="2400" dirty="0" smtClean="0">
                <a:hlinkClick r:id="rId3"/>
              </a:rPr>
              <a:t>greg.spencer@rotman.utoronto.ca</a:t>
            </a:r>
            <a:endParaRPr lang="en-US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76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17141</TotalTime>
  <Words>583</Words>
  <Application>Microsoft Office PowerPoint</Application>
  <PresentationFormat>On-screen Show (4:3)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Rotman School of Management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Spencer</dc:creator>
  <cp:lastModifiedBy>Gregory Spencer</cp:lastModifiedBy>
  <cp:revision>29</cp:revision>
  <dcterms:created xsi:type="dcterms:W3CDTF">2015-08-10T18:37:08Z</dcterms:created>
  <dcterms:modified xsi:type="dcterms:W3CDTF">2015-09-01T13:21:52Z</dcterms:modified>
</cp:coreProperties>
</file>